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292" r:id="rId35"/>
    <p:sldId id="285" r:id="rId36"/>
    <p:sldId id="286" r:id="rId37"/>
    <p:sldId id="287" r:id="rId38"/>
    <p:sldId id="293" r:id="rId39"/>
    <p:sldId id="294" r:id="rId40"/>
    <p:sldId id="295" r:id="rId41"/>
    <p:sldId id="296" r:id="rId42"/>
    <p:sldId id="297" r:id="rId43"/>
    <p:sldId id="305" r:id="rId44"/>
    <p:sldId id="306" r:id="rId45"/>
    <p:sldId id="307" r:id="rId46"/>
    <p:sldId id="308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9144000" cy="5143500" type="screen16x9"/>
  <p:notesSz cx="6858000" cy="9144000"/>
  <p:embeddedFontLst>
    <p:embeddedFont>
      <p:font typeface="Economica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153AA3-4ACD-E408-473E-E4F22656670E}" v="2" dt="2023-06-20T06:11:32.182"/>
    <p1510:client id="{7BE0C889-DDAB-7F43-2DA1-F1A7AE7F34AB}" v="4" dt="2023-06-13T14:58:33.850"/>
    <p1510:client id="{B97CF6EA-7D18-5C6B-AB8A-2ACE3D11CC4C}" v="247" dt="2023-06-13T19:21:14.5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33038c67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33038c67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33038c67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33038c67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33038c67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33038c67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33038c67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33038c67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33038c670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33038c670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33038c67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33038c67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33038c67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33038c67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33038c67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33038c67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33038c67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33038c67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33038c67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33038c67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33038c6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33038c6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33038c67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33038c67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33038c670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33038c670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33038c670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33038c670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33038c670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33038c670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33038c670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33038c670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3038c670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33038c670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233038c67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233038c67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33038c670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33038c670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33038c670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33038c670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33038c670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33038c670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158a56457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158a56457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33038c670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33038c670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33038c67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33038c67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33038c670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33038c670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33038c670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33038c670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33038c670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33038c670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33038c670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33038c670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33038c670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33038c670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33038c67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33038c67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233038c670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233038c670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33038c67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33038c67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33038c67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33038c67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33038c670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33038c670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33038c670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33038c670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33038c670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33038c670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33038c67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33038c67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33038c670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33038c670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33038c670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33038c670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33038c67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33038c67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33038c670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233038c670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33038c67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33038c67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33038c670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33038c670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158a56457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158a56457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33038c67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33038c67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33038c67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33038c67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33038c67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33038c67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3038c67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3038c67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900875" y="2102275"/>
            <a:ext cx="7677300" cy="10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990"/>
            </a:pPr>
            <a:r>
              <a:rPr lang="ru" sz="3050" dirty="0"/>
              <a:t>Машинное обучение</a:t>
            </a:r>
            <a:endParaRPr sz="308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517400" y="3520655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indent="0"/>
            <a:r>
              <a:rPr lang="ru"/>
              <a:t>Нейроны, нейросетевые подходы, модели</a:t>
            </a:r>
            <a:endParaRPr lang="ru-RU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575" y="245000"/>
            <a:ext cx="1797475" cy="17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перцептронов</a:t>
            </a: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9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Однослойные (различают только линейно разделяемые паттерны), многослойные или нейронные сети с двумя или более слоями.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50" y="2036775"/>
            <a:ext cx="7579301" cy="27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 расчета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перцептрон принимает несколько входных сигналов и, если их взвешенная сумма превышает определенный порог, то перцептрон либо выдает сигнал, либо не выдает;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перцептрон может быть описан функцией (в векторной форме):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здесь: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w - вектор весов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b -  смещение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x - вектор входных данных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m - количество входов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900" y="2579750"/>
            <a:ext cx="3148200" cy="6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575" y="3653400"/>
            <a:ext cx="1602650" cy="7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Суть расчета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входные данными могут быть представлены как 0 или 1 (или 1 и -1 в зависимости от функции активации);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персептрон принимает входные данные, “модерирует” их с определенными значениями веса, затем применяет функцию преобразования для вывода конечного результата.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275" y="3393775"/>
            <a:ext cx="4777175" cy="4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активации</a:t>
            </a: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функция активации применяет правило шага (преобразует числовой вывод в +1 или -1), чтобы проверить, больше ли выход функции взвешивания нуля или нет.​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функция шага (step) срабатывает выше определенного значения выходного сигнала нейрона; в противном случае она выводит ноль. 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функция знака (sign) выводит +1 или -1 в зависимости от того, больше ли выход нейрона нуля или нет. 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функция сигмоид (sigmoid) - это S-образная кривая, которая выводит значение от 0 до 1.​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активации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38" y="1299625"/>
            <a:ext cx="82391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активации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800" y="1147225"/>
            <a:ext cx="7704401" cy="38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перцептрона</a:t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975" y="1084200"/>
            <a:ext cx="6568049" cy="38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перцептрона</a:t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63" y="1109325"/>
            <a:ext cx="8664586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Выход перцептрона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350" y="1176850"/>
            <a:ext cx="6536541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Перцептрон, как “ядро” вычислений</a:t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000" y="1213700"/>
            <a:ext cx="596429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Практическое применение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обработка данных (в широком смысле слова);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экономика и бизнес (например, прогнозирование рынка валют, цен);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медицина (диагностика, создание лекарств, обработка изображений);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авионика (автопилоты, детекторы радаров, БПЛА, дроны);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связь (сжатие видео, кодирование, оптимизация, маршрутизация);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рекомендательные системы (ассистенты, боты, новости, реклама);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автоматизация (производство, контроль, мониторинг, устойчивость);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робототехника (распознавание сцены, объектов, маршрут);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социология, политология (анализ, прогноз, кластеризация);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охранные системы (идентификация, обнаружение вторжений);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компьютерные игры (боты, AI) и многое другое…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Сигмоидальная функция</a:t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00" y="1119350"/>
            <a:ext cx="7977300" cy="24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175" y="3321875"/>
            <a:ext cx="2368350" cy="15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Простой расчет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998" y="980825"/>
            <a:ext cx="4552551" cy="38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нейронной сети</a:t>
            </a:r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body" idx="1"/>
          </p:nvPr>
        </p:nvSpPr>
        <p:spPr>
          <a:xfrm>
            <a:off x="699175" y="1225225"/>
            <a:ext cx="7776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нейронные сети состоят из “слоев” - объединений нейронов одного “уровня”;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они похожи на “переключатели”, которые включаются или выключаются при подаче входного сигнала через сеть;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выходные сигналы каждого слоя одновременно являются входными данными для последующего слоя, начиная с первого;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сети могут быть многослойными и содержать множество “скрытых” слоев;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сопоставление регулируемых весов модели с входными функциями - это то, как мы придаем значение этим функциям в отношении того, как нейронная сеть работает с данными.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нейронных сетей</a:t>
            </a:r>
            <a:endParaRPr/>
          </a:p>
        </p:txBody>
      </p:sp>
      <p:sp>
        <p:nvSpPr>
          <p:cNvPr id="202" name="Google Shape;202;p3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Общая классификация искусственных нейронных сетей (ANN):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однослойные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многослойные со скрытыми полными слоями;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многослойные со скрытыми “неполными” слоями.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Виды искусственных нейронных сетей</a:t>
            </a:r>
            <a:endParaRPr/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38" y="1477650"/>
            <a:ext cx="8439726" cy="29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Тезисы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576425" y="1225225"/>
            <a:ext cx="8256000" cy="3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marR="0" lvl="0" indent="-32575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Нейронные сети обычно включает в себя большое количество процессоров, работающих параллельно и расположенных по уровням. Первый уровень получает исходную входную информацию-аналогично зрительным нервам в зрительной обработке человека или нейронам на коже. 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2575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Каждый последующий уровень получает выходные данные от предыдущего уровня, а не исходные данные - точно так же нейроны человека, расположенные дальше от зрительного нерва, получают сигналы от тех, кто находится ближе к нему. Последний уровень производит вывод системы для внешних программ или устройств.​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2575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Каждый узел обработки имеет свою собственную небольшую область знаний, включая то, что он видел, и любые правила, с которыми он был первоначально запрограммирован или разработан. Уровни тесно взаимосвязаны, что означает, что каждый узел на уровне n будет подключен ко многим узлам на уровне n-1-его входам-и на уровне n+1, который предоставляет входные данные для этих узлов. В выходном слое может быть один или несколько узлов, с которых можно прочитать полученный ответ.​</a:t>
            </a:r>
            <a:endParaRPr>
              <a:highlight>
                <a:srgbClr val="EDEBE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Конкретные типы нейронных сетей</a:t>
            </a:r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969250" y="1188400"/>
            <a:ext cx="7261200" cy="3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Нейронные сети с обратной связью: один из простейших вариантов нейронных сетей. Они передают информацию в одном направлении, через различные входные узлы, пока она не попадет в выходной узел.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Сеть может иметь или не иметь скрытых слоев узлов (что делает ее функционирование более понятным). Она подготовлена для обработки данных даже в условиях большого количества шума. Подобные типы вычислительной модели нейронной сети используется в таких технологиях, как распознавание лиц и компьютерное зрение.​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Сейчас популярно создавать отдельные типы нейронных сетей для отдельных задач.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Конкретные типы нейронных сетей</a:t>
            </a:r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body" idx="1"/>
          </p:nvPr>
        </p:nvSpPr>
        <p:spPr>
          <a:xfrm>
            <a:off x="600975" y="1225225"/>
            <a:ext cx="7782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Рекуррентные нейронные сети RNN: более сложные. Они сохраняют выходные данные обрабатывающих узлов и возвращают результат обратно в модель. Именно так, как говорят, модель учится предсказывать результат слоя.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Каждый узел в модели RNN действует как ячейка памяти, продолжая вычисления и выполнение операций. Эта нейронная сеть начинается с того же переднего распространения, что и сеть прямой передачи, но затем запоминает всю обработанную информацию, чтобы повторно использовать ее в будущем.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Если прогноз сети неверен, то система самообучается и продолжает работать над правильным прогнозом во время обратного распространения. Этот тип ANN часто используется при преобразовании текста в речь.​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Конкретные типы нейронных сетей</a:t>
            </a:r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body" idx="1"/>
          </p:nvPr>
        </p:nvSpPr>
        <p:spPr>
          <a:xfrm>
            <a:off x="619400" y="1225225"/>
            <a:ext cx="7917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Сверточные нейронные сети CNN: одна из самых популярных моделей, используемых сегодня. Эта вычислительная модель нейронной сети использует вариацию многослойных персептронов и содержит один или несколько сверточных слоев, которые могут быть либо полностью связаны, либо объединены. Эти сверточные слои создают карты объектов, которые записывают область изображения, которая в итоге разбивается на прямоугольники и отправляется для обработки.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Модель CNN особенно популярна в области распознавания изображений: она использовалась во многих самых передовых приложениях искусственного интеллекта, включая распознавание лиц, оцифровку текста и обработку естественного языка. Другие виды использования включают обнаружение перефразирования, обработку сигналов и классификацию изображений.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Конкретные типы нейронных сетей</a:t>
            </a:r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748275" y="1225225"/>
            <a:ext cx="7629300" cy="3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Деконволюционные нейронные сети: используйте обратный процесс модели CNN. Они направлены на поиск потерянных функций или сигналов, которые изначально могли считаться несущественными для задачи системы CNN. Эта сетевая модель может быть использована при синтезе и анализе изображений.​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Графовые нейронные сети: используются для обработки данных, представленных в виде графа. Используются для классификации, предиктивной аналитики, принятия решений.​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Модульные нейронные сети: содержат несколько нейронных сетей, работающих отдельно друг от друга. Сети не взаимодействуют и не вмешиваются в деятельность друг друга во время вычислительного процесса. Следовательно, сложные или большие вычислительные процессы могут выполняться более эффективно с этим типом нейронных сетей.​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ru" sz="1190">
                <a:latin typeface="Times New Roman"/>
                <a:ea typeface="Times New Roman"/>
                <a:cs typeface="Times New Roman"/>
                <a:sym typeface="Times New Roman"/>
              </a:rPr>
              <a:t>40-е гг. ХХ века работы Уоррена Мак-Каллока и Уолтера Питтса, заложившие основы исследований нейронных  сетей (изучение биологических процессов мозга, применение НС для создания ИИ);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ru" sz="1190">
                <a:latin typeface="Times New Roman"/>
                <a:ea typeface="Times New Roman"/>
                <a:cs typeface="Times New Roman"/>
                <a:sym typeface="Times New Roman"/>
              </a:rPr>
              <a:t>Конец 40-х г. Дональд Хебб выдвинул теорию обучения ИНС на основе нейронной пластичности (способности к восстановлению клеток и связей);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ru" sz="1190">
                <a:latin typeface="Times New Roman"/>
                <a:ea typeface="Times New Roman"/>
                <a:cs typeface="Times New Roman"/>
                <a:sym typeface="Times New Roman"/>
              </a:rPr>
              <a:t>1962 г. Фрэнк Розенблатт предложил перцептрон для классификации символов;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ru" sz="1190">
                <a:latin typeface="Times New Roman"/>
                <a:ea typeface="Times New Roman"/>
                <a:cs typeface="Times New Roman"/>
                <a:sym typeface="Times New Roman"/>
              </a:rPr>
              <a:t>1965 г. первый нейрокомпьютер Розенблатта “Марк-1” на основе перцептрона;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ru" sz="1190">
                <a:latin typeface="Times New Roman"/>
                <a:ea typeface="Times New Roman"/>
                <a:cs typeface="Times New Roman"/>
                <a:sym typeface="Times New Roman"/>
              </a:rPr>
              <a:t>60-е гг. Александр Петров и Михаил Бонгард занимаются изучением сферы практического применения перцептрона;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ru" sz="1190">
                <a:latin typeface="Times New Roman"/>
                <a:ea typeface="Times New Roman"/>
                <a:cs typeface="Times New Roman"/>
                <a:sym typeface="Times New Roman"/>
              </a:rPr>
              <a:t>1969 г. Марвин Ли Мински и Сеймур Паперт публикуют доказательство того, что возможности перцептрона имеют существенные ограничения;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ru" sz="1190">
                <a:latin typeface="Times New Roman"/>
                <a:ea typeface="Times New Roman"/>
                <a:cs typeface="Times New Roman"/>
                <a:sym typeface="Times New Roman"/>
              </a:rPr>
              <a:t>1982 г. Джон Джозеф Хопфилд достиг двусторонней передачи информации между нейронами и изобрел ассоциативную нейронную сеть;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ru" sz="1190">
                <a:latin typeface="Times New Roman"/>
                <a:ea typeface="Times New Roman"/>
                <a:cs typeface="Times New Roman"/>
                <a:sym typeface="Times New Roman"/>
              </a:rPr>
              <a:t>80-е гг. получен мощный “технологический импульс” в развитии теории нейронных сетей благодаря появлению ПЭВМ.</a:t>
            </a: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endParaRPr sz="119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Сеть Хопфилда</a:t>
            </a:r>
            <a:endParaRPr/>
          </a:p>
        </p:txBody>
      </p:sp>
      <p:sp>
        <p:nvSpPr>
          <p:cNvPr id="262" name="Google Shape;262;p45"/>
          <p:cNvSpPr txBox="1">
            <a:spLocks noGrp="1"/>
          </p:cNvSpPr>
          <p:nvPr>
            <p:ph type="body" idx="1"/>
          </p:nvPr>
        </p:nvSpPr>
        <p:spPr>
          <a:xfrm>
            <a:off x="1085875" y="1225225"/>
            <a:ext cx="72792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Сеть построена таким образом, что ее ответ на запомненные эталонные образы составляет эти же сами образы. Так что если образ немного изменить и подать обратно на вход, то он будет восстановлен и в виде отклика сети представлен в виде оригинального образа.​​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Это свойство сети позволяет говорить о сетях Хопфилда как о сетях с коррекцией ошибок и помех.​​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Сеть Хопфилда является примером однослойной нейронной сети и ее составляют из ограниченного числа N формальных нейронов.​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​Каждый нейрон из этой сети может принимать на входе одно из двух устойчивых состояний: 1 или – 1.​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​Таким образом поведение сети аналогично нейрону с пороговой функцией активации.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Благодаря этому сети Хопфилда нередко называют «спинами» или «биполярными».​</a:t>
            </a:r>
            <a:endParaRPr>
              <a:highlight>
                <a:srgbClr val="EDEBE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Схема</a:t>
            </a:r>
            <a:endParaRPr/>
          </a:p>
        </p:txBody>
      </p:sp>
      <p:pic>
        <p:nvPicPr>
          <p:cNvPr id="268" name="Google Shape;2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275" y="239551"/>
            <a:ext cx="5056400" cy="45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внутри?</a:t>
            </a:r>
            <a:endParaRPr/>
          </a:p>
        </p:txBody>
      </p:sp>
      <p:sp>
        <p:nvSpPr>
          <p:cNvPr id="274" name="Google Shape;274;p4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Сеть Хопфилда является полносвязной сетью, то есть каждый нейрон связан со всеми остальными нейронами.​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​Взаимодействие между нейронами мы можем описать в виде следующего процесса.​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​Здесь wij это элемент матрицы взаимодействия W. Данная матрица состоит из весов для связей между нейронами.​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Процесс обучения нейронной сети Хопфилда состоит в том, что нужно сформировать матрицу весов W, которая должна запомнить определенное количество (m) эталонных образов.​</a:t>
            </a:r>
            <a:endParaRPr/>
          </a:p>
        </p:txBody>
      </p:sp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425" y="2249300"/>
            <a:ext cx="2198900" cy="8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внутри?</a:t>
            </a:r>
            <a:endParaRPr/>
          </a:p>
        </p:txBody>
      </p:sp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700" y="1001950"/>
            <a:ext cx="5742975" cy="3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25" y="1428525"/>
            <a:ext cx="2689900" cy="274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Обучение?</a:t>
            </a:r>
            <a:endParaRPr/>
          </a:p>
        </p:txBody>
      </p:sp>
      <p:pic>
        <p:nvPicPr>
          <p:cNvPr id="288" name="Google Shape;2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700" y="986570"/>
            <a:ext cx="6617074" cy="3931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их применяют</a:t>
            </a:r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1"/>
          </p:nvPr>
        </p:nvSpPr>
        <p:spPr>
          <a:xfrm>
            <a:off x="907875" y="1225225"/>
            <a:ext cx="7383900" cy="3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“Возможность параллельной обработки” означает, что сеть может выполнять более одного задания одновременно, если это возможно физически на используемых вычислительных средствах.​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“Информация хранится во всей сети”, а не только в выделенной базе данных.​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“Способность учиться” и “моделировать” нелинейные, сложные взаимосвязи помогает моделировать реальные отношения между входными и выходными данными.​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“Отказоустойчивость” означает, что повреждение одной или нескольких ячеек ANN не остановит генерацию выходных данных, но может снизить точность принятия решения.​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“Постепенное повреждение” означает, что сеть будет медленно деградировать с течением времени вместо того, чтобы система мгновенно разрушается от воздействия.</a:t>
            </a:r>
            <a:endParaRPr>
              <a:highlight>
                <a:srgbClr val="EDEBE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их применяют</a:t>
            </a:r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body" idx="1"/>
          </p:nvPr>
        </p:nvSpPr>
        <p:spPr>
          <a:xfrm>
            <a:off x="889450" y="1225225"/>
            <a:ext cx="7353000" cy="3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Способность производить расчет результата с неполными знаниями с потерей производительности зависит от того, насколько важна недостающая информация.​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 входные переменные не накладывается никаких ограничений, например, на то, как они должны распределяться.​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Машинное обучение означает, что ANN может извлекать уроки из событий и принимать решения на основе наблюдений.​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Способность изучать скрытые взаимосвязи в данных, не требуя каких-либо фиксированных взаимосвязей, означает, что ANN может лучше моделировать сильно изменчивые данные и не постоянную дисперсию.​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Способность обобщать и выводить невидимые взаимосвязи из невидимых данных означает, что ANNs может предсказывать вывод невидимых данных.</a:t>
            </a:r>
            <a:endParaRPr>
              <a:highlight>
                <a:srgbClr val="EDEBE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Их применяют, несмотря на…</a:t>
            </a:r>
            <a:endParaRPr/>
          </a:p>
        </p:txBody>
      </p:sp>
      <p:sp>
        <p:nvSpPr>
          <p:cNvPr id="256" name="Google Shape;256;p44"/>
          <p:cNvSpPr txBox="1">
            <a:spLocks noGrp="1"/>
          </p:cNvSpPr>
          <p:nvPr>
            <p:ph type="body" idx="1"/>
          </p:nvPr>
        </p:nvSpPr>
        <p:spPr>
          <a:xfrm>
            <a:off x="809650" y="1225225"/>
            <a:ext cx="7549500" cy="3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Отсутствие правил для определения правильной структуры сети означает, что подходящую архитектуру искусственной нейронной сети можно найти только методом проб и ошибок и на собственном опыте.​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Требования к процессорам с возможностями параллельной обработки делают нейронные сети аппаратно зависимыми.​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Сеть работает с числовой информацией, поэтому все проблемы должны быть переведены в числовые значения, прежде чем они могут быть представлены ANN.​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Отсутствие объяснений, лежащих в основе решений, является одним из самых больших недостатков ANNs. Неспособность объяснить, почему или как стоит за решением, иногда порождает отсутствие доверия к сети.</a:t>
            </a:r>
            <a:endParaRPr>
              <a:highlight>
                <a:srgbClr val="EDEBE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Выводы?</a:t>
            </a:r>
            <a:endParaRPr/>
          </a:p>
        </p:txBody>
      </p:sp>
      <p:sp>
        <p:nvSpPr>
          <p:cNvPr id="294" name="Google Shape;294;p50"/>
          <p:cNvSpPr txBox="1">
            <a:spLocks noGrp="1"/>
          </p:cNvSpPr>
          <p:nvPr>
            <p:ph type="body" idx="1"/>
          </p:nvPr>
        </p:nvSpPr>
        <p:spPr>
          <a:xfrm>
            <a:off x="1153375" y="1225225"/>
            <a:ext cx="68622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Алгоритм обучения сети Хопфилда существенно отличается от таких классических алгоритмов обучения перцептронов, как метод коррекции ошибки или метод обратного распространения ошибки. Отличие заключается в том, что вместо последовательного приближения к нужному состоянию с вычислением ошибок, все коэффициенты матрицы рассчитываются по одной формуле, за один цикл, после чего сеть сразу готова к работе.​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Так что сеть Хопфилда является более «компактной» в плане обучения по отношению к другим нейронным сетям.</a:t>
            </a:r>
            <a:endParaRPr>
              <a:highlight>
                <a:srgbClr val="EDEBE9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Сеть Хэмминга</a:t>
            </a:r>
            <a:endParaRPr/>
          </a:p>
        </p:txBody>
      </p:sp>
      <p:sp>
        <p:nvSpPr>
          <p:cNvPr id="300" name="Google Shape;300;p51"/>
          <p:cNvSpPr txBox="1">
            <a:spLocks noGrp="1"/>
          </p:cNvSpPr>
          <p:nvPr>
            <p:ph type="body" idx="1"/>
          </p:nvPr>
        </p:nvSpPr>
        <p:spPr>
          <a:xfrm>
            <a:off x="907875" y="1225225"/>
            <a:ext cx="7254900" cy="37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Сеть Хэмминга это вид нейронной сети, который используется в первую очередь для классификации бинарных векторов. Основным критерием работы этой сети является применение расстояния Хэмминга.​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Нужно отметить, что эта сеть является «наследником» или «развитием» сети Хопфилда.​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Сеть используется для того, чтобы соотнести бинарный вектор x=(x1, x2, xm) где xi={-1,  1} с одним из эталонных образцов или же определяет, что вектор не соответствует ни одному из имеющихся эталонов.​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 тому же, в отличие от сети Хопфилда, выдаёт не сам образец, а его номер.​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Напомним, что расстояние Хэмминга работает именно по такому принципу: (оно определяет число позиций, в которых соответствующие символы двух слов одинаковой длины различны).​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Сеть Хэмминга — это многослойная (трёхслойная) нейронная сеть с обратной связью. Количество нейронов во втором и третьем слоях равно количеству классов классификации. Синапсы нейронов второго слоя соединены с каждым входом сети, нейроны третьего слоя связаны между собой отрицательными связями, кроме синапса, связанного с собственным аксоном каждого нейрона — он имеет положительную обратную связь.​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2009 г. модель мозга кошки, правда медленнее в 643 раза =(^,^)=.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2011 г. в IBM создают первый нейропроцессор 256 нейронов и 262144 синапсов.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2012 г. симуляция нейрокомпьютера для моделирования деятельности мозга человека: 530 миллиардов нейронов и 137 триллионов синапсов (в 1542 раза медленнее реального времени: 1 572 864 процессорных ядер и 1.5 петабайта памяти.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2014 г. IBM представила первый нейросинаптический  процессор  для  архитектуры  TrueNorth: 1 миллион программируемых нейронов в 4 096 нейросинаптических вычислительных ядер, 256 миллионов синапсов, 5.4 миллиарда транзисторов (70 МВт).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Этот чип делает 46 миллиардов синаптических операций в сек. на 1 Вт, но человеческий мозг имеет более 85 миллиардов нейронов и более 100 триллионов синапсов. Теоретически, имея 85 тысяч таких процессоров, можно воссоздать деятельность человеческого мозга…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Сеть Хэмминга</a:t>
            </a:r>
            <a:endParaRPr/>
          </a:p>
        </p:txBody>
      </p:sp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050" y="1082850"/>
            <a:ext cx="5626081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Сеть Хэмминга</a:t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900" y="1181650"/>
            <a:ext cx="6109899" cy="36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25" y="1147225"/>
            <a:ext cx="1866400" cy="184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13" y="3082100"/>
            <a:ext cx="1840077" cy="18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работает?</a:t>
            </a:r>
            <a:endParaRPr/>
          </a:p>
        </p:txBody>
      </p:sp>
      <p:sp>
        <p:nvSpPr>
          <p:cNvPr id="320" name="Google Shape;320;p54"/>
          <p:cNvSpPr txBox="1">
            <a:spLocks noGrp="1"/>
          </p:cNvSpPr>
          <p:nvPr>
            <p:ph type="body" idx="1"/>
          </p:nvPr>
        </p:nvSpPr>
        <p:spPr>
          <a:xfrm>
            <a:off x="883325" y="1225225"/>
            <a:ext cx="7445400" cy="3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Давайте посмотрим, как работает данная сеть.​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На вход сети подается классифицируемый вектор {x}. Состояние нейронов первого слоя рассчитывается по формуле s1j=wji * xi.​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Выходы нейронов первого слоя получаются после применения функции активации к их состоянию. Выходные результаты функций активации являются входными параметрами для второго слоя.​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Далее, состояния нейронов второго слоя получаются из их предыдущего состояния, исходя из матрицы весовых коэффициентов второго слоя, и процедура повторяется итерационно до стабилизации вектора состояния второго слоя — пока норма разницы векторов двух последовательных итераций не станет меньше определенного значения Emax.​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 случае, если в итоге один вектор положительный, а остальные отрицательные, то он указывает на подходящий образец. В случае же, если несколько векторов положительны, и при этом, не один из них не превышает Emax, то мы можем считать, что сеть Хэмминга не может классифицировать входной вектор, то есть отнести его достаточно точно ни к одному уже известному ей классу. Однако, положительные выходы указывают на наиболее похожие эталоны.​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D13D1-26E4-FCC3-38EE-8DF3023E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Самые современные сети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D72B1-FE52-3EC6-6984-E9CA92D80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/>
              <a:t>ChatGPT (от англ. </a:t>
            </a:r>
            <a:r>
              <a:rPr lang="ru-RU" err="1"/>
              <a:t>Generative</a:t>
            </a:r>
            <a:r>
              <a:rPr lang="ru-RU"/>
              <a:t> </a:t>
            </a:r>
            <a:r>
              <a:rPr lang="ru-RU" err="1"/>
              <a:t>Pre-trained</a:t>
            </a:r>
            <a:r>
              <a:rPr lang="ru-RU"/>
              <a:t> </a:t>
            </a:r>
            <a:r>
              <a:rPr lang="ru-RU" err="1"/>
              <a:t>Transformer</a:t>
            </a:r>
            <a:r>
              <a:rPr lang="ru-RU"/>
              <a:t> «генеративный предварительно обученный трансформер») — чат-бот с искусственным интеллектом, разработанный компанией OpenAI и способный работать в диалоговом режиме, поддерживающий запросы на естественных языках. ChatGPT — большая языковая модель, для тренировки которой использовались методы обучения с учителем и обучения с подкреплением. </a:t>
            </a:r>
          </a:p>
          <a:p>
            <a:pPr>
              <a:lnSpc>
                <a:spcPct val="114999"/>
              </a:lnSpc>
            </a:pPr>
            <a:r>
              <a:rPr lang="ru-RU"/>
              <a:t>ChatGPT был запущен 30 ноября 2022 года и привлёк внимание своими широкими возможностями: написание кода, создание текстов, возможности перевода, получения точных ответов и использование контекста диалога для ответов, хотя его фактическая точность и подверглась критике.</a:t>
            </a:r>
          </a:p>
        </p:txBody>
      </p:sp>
    </p:spTree>
    <p:extLst>
      <p:ext uri="{BB962C8B-B14F-4D97-AF65-F5344CB8AC3E}">
        <p14:creationId xmlns:p14="http://schemas.microsoft.com/office/powerpoint/2010/main" val="2243281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D13D1-26E4-FCC3-38EE-8DF3023E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Самые современные сети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D72B1-FE52-3EC6-6984-E9CA92D80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/>
              <a:t>Запросы для нейросетей, которые генерируют картинки.</a:t>
            </a:r>
          </a:p>
          <a:p>
            <a:pPr>
              <a:lnSpc>
                <a:spcPct val="114999"/>
              </a:lnSpc>
            </a:pPr>
            <a:r>
              <a:rPr lang="ru-RU"/>
              <a:t>Сценарии (фильмы, игры, песни, ноты).</a:t>
            </a:r>
          </a:p>
          <a:p>
            <a:pPr>
              <a:lnSpc>
                <a:spcPct val="114999"/>
              </a:lnSpc>
            </a:pPr>
            <a:r>
              <a:rPr lang="ru-RU"/>
              <a:t>Школьные эссе. </a:t>
            </a:r>
          </a:p>
          <a:p>
            <a:pPr>
              <a:lnSpc>
                <a:spcPct val="114999"/>
              </a:lnSpc>
            </a:pPr>
            <a:r>
              <a:rPr lang="ru-RU"/>
              <a:t>Медицинские советы.</a:t>
            </a:r>
          </a:p>
          <a:p>
            <a:pPr>
              <a:lnSpc>
                <a:spcPct val="114999"/>
              </a:lnSpc>
            </a:pPr>
            <a:r>
              <a:rPr lang="ru-RU"/>
              <a:t>План питания и тренировок. </a:t>
            </a:r>
          </a:p>
          <a:p>
            <a:pPr>
              <a:lnSpc>
                <a:spcPct val="114999"/>
              </a:lnSpc>
            </a:pPr>
            <a:r>
              <a:rPr lang="ru-RU"/>
              <a:t>Переводы.</a:t>
            </a:r>
          </a:p>
          <a:p>
            <a:pPr>
              <a:lnSpc>
                <a:spcPct val="114999"/>
              </a:lnSpc>
            </a:pPr>
            <a:r>
              <a:rPr lang="ru-RU"/>
              <a:t>Рутинные задачи (письма, расписания, списки дел).</a:t>
            </a:r>
          </a:p>
          <a:p>
            <a:pPr>
              <a:lnSpc>
                <a:spcPct val="114999"/>
              </a:lnSpc>
            </a:pPr>
            <a:r>
              <a:rPr lang="ru-RU"/>
              <a:t>Пересказы.</a:t>
            </a:r>
          </a:p>
          <a:p>
            <a:pPr marL="114300" indent="0">
              <a:lnSpc>
                <a:spcPct val="114999"/>
              </a:lnSpc>
              <a:buNone/>
            </a:pPr>
            <a:endParaRPr lang="ru-RU"/>
          </a:p>
          <a:p>
            <a:pPr marL="114300" indent="0">
              <a:lnSpc>
                <a:spcPct val="114999"/>
              </a:lnSpc>
              <a:buNone/>
            </a:pPr>
            <a:r>
              <a:rPr lang="ru-RU"/>
              <a:t>Можете попробовать Yandex Алиса, навык "Давай придумаем".</a:t>
            </a:r>
          </a:p>
        </p:txBody>
      </p:sp>
    </p:spTree>
    <p:extLst>
      <p:ext uri="{BB962C8B-B14F-4D97-AF65-F5344CB8AC3E}">
        <p14:creationId xmlns:p14="http://schemas.microsoft.com/office/powerpoint/2010/main" val="11040789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D13D1-26E4-FCC3-38EE-8DF3023E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Самые современные (модные) сети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0D72B1-FE52-3EC6-6984-E9CA92D80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4999"/>
              </a:lnSpc>
            </a:pPr>
            <a:r>
              <a:rPr lang="ru-RU" err="1"/>
              <a:t>Midjourney</a:t>
            </a:r>
            <a:r>
              <a:rPr lang="ru-RU"/>
              <a:t> — исследовательская компания и разрабатываемое ею одноименное программное обеспечение искусственного интеллекта, создающее изображения по текстовым описаниям. Наряду с конкурентами на рынке генерации изображений для персонализированных медиа — приложениями DALL-E от OpenAI и </a:t>
            </a:r>
            <a:r>
              <a:rPr lang="ru-RU" err="1"/>
              <a:t>Stable</a:t>
            </a:r>
            <a:r>
              <a:rPr lang="ru-RU"/>
              <a:t> </a:t>
            </a:r>
            <a:r>
              <a:rPr lang="ru-RU" err="1"/>
              <a:t>Diffusion</a:t>
            </a:r>
            <a:r>
              <a:rPr lang="ru-RU"/>
              <a:t> — использует технологии </a:t>
            </a:r>
            <a:r>
              <a:rPr lang="ru-RU" err="1"/>
              <a:t>генеративно</a:t>
            </a:r>
            <a:r>
              <a:rPr lang="ru-RU"/>
              <a:t>-состязательных сетей</a:t>
            </a:r>
          </a:p>
        </p:txBody>
      </p:sp>
    </p:spTree>
    <p:extLst>
      <p:ext uri="{BB962C8B-B14F-4D97-AF65-F5344CB8AC3E}">
        <p14:creationId xmlns:p14="http://schemas.microsoft.com/office/powerpoint/2010/main" val="4043058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358EE-E35D-9334-B5D0-C67F836B5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Примеры</a:t>
            </a:r>
          </a:p>
        </p:txBody>
      </p:sp>
      <p:pic>
        <p:nvPicPr>
          <p:cNvPr id="4" name="Рисунок 4" descr="Изображение выглядит как вода, на открытом воздухе, гора, природа&#10;&#10;Автоматически созданное описание">
            <a:extLst>
              <a:ext uri="{FF2B5EF4-FFF2-40B4-BE49-F238E27FC236}">
                <a16:creationId xmlns:a16="http://schemas.microsoft.com/office/drawing/2014/main" id="{CDD27EAB-1935-A658-2354-838EA002D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1" y="1150761"/>
            <a:ext cx="3328811" cy="3328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17B26A-1BF3-6EC9-10F1-D07ADCDC8498}"/>
              </a:ext>
            </a:extLst>
          </p:cNvPr>
          <p:cNvSpPr txBox="1"/>
          <p:nvPr/>
        </p:nvSpPr>
        <p:spPr>
          <a:xfrm>
            <a:off x="197555" y="4529666"/>
            <a:ext cx="3231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/>
              <a:t>Изгой</a:t>
            </a:r>
          </a:p>
        </p:txBody>
      </p:sp>
      <p:pic>
        <p:nvPicPr>
          <p:cNvPr id="6" name="Рисунок 6" descr="Изображение выглядит как на открытом воздухе, небо, человек, спорт&#10;&#10;Автоматически созданное описание">
            <a:extLst>
              <a:ext uri="{FF2B5EF4-FFF2-40B4-BE49-F238E27FC236}">
                <a16:creationId xmlns:a16="http://schemas.microsoft.com/office/drawing/2014/main" id="{33605288-D880-9F89-6A34-673AA226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844" y="295985"/>
            <a:ext cx="2743200" cy="1828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ED6199-279D-7557-85FD-D6F462ADD0BB}"/>
              </a:ext>
            </a:extLst>
          </p:cNvPr>
          <p:cNvSpPr txBox="1"/>
          <p:nvPr/>
        </p:nvSpPr>
        <p:spPr>
          <a:xfrm>
            <a:off x="3302000" y="2187221"/>
            <a:ext cx="3231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/>
              <a:t>Рыбак на крючке</a:t>
            </a:r>
          </a:p>
        </p:txBody>
      </p:sp>
      <p:pic>
        <p:nvPicPr>
          <p:cNvPr id="11" name="Рисунок 11" descr="Изображение выглядит как трава, апельсин, морковь, кишечнополостные&#10;&#10;Автоматически созданное описание">
            <a:extLst>
              <a:ext uri="{FF2B5EF4-FFF2-40B4-BE49-F238E27FC236}">
                <a16:creationId xmlns:a16="http://schemas.microsoft.com/office/drawing/2014/main" id="{03C7EDE2-8D12-80D1-F3D5-7B945D956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845" y="2476218"/>
            <a:ext cx="2743200" cy="1912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9D0393-AAEC-621E-E910-EEEA174F4724}"/>
              </a:ext>
            </a:extLst>
          </p:cNvPr>
          <p:cNvSpPr txBox="1"/>
          <p:nvPr/>
        </p:nvSpPr>
        <p:spPr>
          <a:xfrm>
            <a:off x="3175000" y="4480277"/>
            <a:ext cx="32314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/>
              <a:t>Морковные деревья</a:t>
            </a:r>
          </a:p>
        </p:txBody>
      </p:sp>
      <p:pic>
        <p:nvPicPr>
          <p:cNvPr id="13" name="Рисунок 13" descr="Изображение выглядит как вода, на открытом воздухе, фонтан, озеро&#10;&#10;Автоматически созданное описание">
            <a:extLst>
              <a:ext uri="{FF2B5EF4-FFF2-40B4-BE49-F238E27FC236}">
                <a16:creationId xmlns:a16="http://schemas.microsoft.com/office/drawing/2014/main" id="{6A164E2B-802A-1288-033D-A099B036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122" y="1200150"/>
            <a:ext cx="2743200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8CA8D1-AE79-C09A-D128-0E6A2A552D20}"/>
              </a:ext>
            </a:extLst>
          </p:cNvPr>
          <p:cNvSpPr txBox="1"/>
          <p:nvPr/>
        </p:nvSpPr>
        <p:spPr>
          <a:xfrm>
            <a:off x="6530622" y="394476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Солнечное представление</a:t>
            </a:r>
          </a:p>
        </p:txBody>
      </p:sp>
    </p:spTree>
    <p:extLst>
      <p:ext uri="{BB962C8B-B14F-4D97-AF65-F5344CB8AC3E}">
        <p14:creationId xmlns:p14="http://schemas.microsoft.com/office/powerpoint/2010/main" val="2808899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рассмотрим задачу</a:t>
            </a:r>
            <a:endParaRPr/>
          </a:p>
        </p:txBody>
      </p:sp>
      <p:pic>
        <p:nvPicPr>
          <p:cNvPr id="326" name="Google Shape;3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350" y="1011150"/>
            <a:ext cx="5665550" cy="39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График функции</a:t>
            </a:r>
            <a:endParaRPr/>
          </a:p>
        </p:txBody>
      </p:sp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525" y="1060250"/>
            <a:ext cx="5616624" cy="383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989950"/>
            <a:ext cx="349567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как же обучение?</a:t>
            </a:r>
            <a:endParaRPr/>
          </a:p>
        </p:txBody>
      </p:sp>
      <p:pic>
        <p:nvPicPr>
          <p:cNvPr id="339" name="Google Shape;3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00" y="1023425"/>
            <a:ext cx="5776200" cy="395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Понятие нейрона и перцептрона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00" y="1147225"/>
            <a:ext cx="8327750" cy="36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Создаем перцептрон</a:t>
            </a:r>
            <a:endParaRPr/>
          </a:p>
        </p:txBody>
      </p:sp>
      <p:pic>
        <p:nvPicPr>
          <p:cNvPr id="345" name="Google Shape;3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50" y="1183000"/>
            <a:ext cx="4236949" cy="36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949" y="1047975"/>
            <a:ext cx="3924271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дальше?</a:t>
            </a:r>
            <a:endParaRPr/>
          </a:p>
        </p:txBody>
      </p:sp>
      <p:pic>
        <p:nvPicPr>
          <p:cNvPr id="352" name="Google Shape;3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250" y="1197375"/>
            <a:ext cx="4648350" cy="27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дальше?</a:t>
            </a:r>
            <a:endParaRPr/>
          </a:p>
        </p:txBody>
      </p:sp>
      <p:pic>
        <p:nvPicPr>
          <p:cNvPr id="358" name="Google Shape;3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075" y="1078675"/>
            <a:ext cx="5241574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дальше?</a:t>
            </a:r>
            <a:endParaRPr/>
          </a:p>
        </p:txBody>
      </p:sp>
      <p:pic>
        <p:nvPicPr>
          <p:cNvPr id="364" name="Google Shape;3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275" y="1061300"/>
            <a:ext cx="5150125" cy="35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9625"/>
            <a:ext cx="3426474" cy="298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“Математический” нейрон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813" y="1287350"/>
            <a:ext cx="6498375" cy="33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“Математический” нейрон</a:t>
            </a: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Искусственный нейрон-это математическая функция, основанная на модели биологических нейронов, где каждый нейрон принимает входные данные, взвешивает их отдельно, суммирует и передает эту сумму через нелинейную функцию для получения выходных данных.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​Биологический нейрон аналогичен искусственным нейронам в следующих терминах:​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Клеточное ядро или сома называется Узел.​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Дендриты называются Входами.​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Синапсы называются Весами или Связями.​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Аксоны называются Выходами.​​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Характеристики нейрона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простейший нейрон - просто математическая функция;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это элементарная единица и строительный блок любой искусственной нейронной сети;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один или несколько входов всегда отдельно “взвешиваются”;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входные данные суммируются и передаются через нелинейную функцию для получения выходных данных;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каждый нейрон имеет внутреннее состояние (сигнал активации);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каждое соединение содержит информацию о входном сигнале;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-"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каждый нейрон соединен с другими нейронами по каналам связи.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“Формальный” перцептрон</a:t>
            </a:r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12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Перцептрон представлен Фрэнком Розенблаттом в 1957 г. Это “алгоритм” контролируемого обучения двоичных классификаторов.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38" y="1949925"/>
            <a:ext cx="6093926" cy="2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(16:9)</PresentationFormat>
  <Slides>53</Slides>
  <Notes>49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4" baseType="lpstr">
      <vt:lpstr>Luxe</vt:lpstr>
      <vt:lpstr>Машинное обучение</vt:lpstr>
      <vt:lpstr>Практическое применение</vt:lpstr>
      <vt:lpstr>История</vt:lpstr>
      <vt:lpstr>История</vt:lpstr>
      <vt:lpstr>Понятие нейрона и перцептрона</vt:lpstr>
      <vt:lpstr>“Математический” нейрон</vt:lpstr>
      <vt:lpstr>“Математический” нейрон</vt:lpstr>
      <vt:lpstr>Характеристики нейрона</vt:lpstr>
      <vt:lpstr>“Формальный” перцептрон</vt:lpstr>
      <vt:lpstr>Типы перцептронов</vt:lpstr>
      <vt:lpstr>Суть расчета</vt:lpstr>
      <vt:lpstr>Суть расчета</vt:lpstr>
      <vt:lpstr>Функция активации</vt:lpstr>
      <vt:lpstr>Функция активации</vt:lpstr>
      <vt:lpstr>Функция активации</vt:lpstr>
      <vt:lpstr>Обучение перцептрона</vt:lpstr>
      <vt:lpstr>Обучение перцептрона</vt:lpstr>
      <vt:lpstr>Выход перцептрона</vt:lpstr>
      <vt:lpstr>Перцептрон, как “ядро” вычислений</vt:lpstr>
      <vt:lpstr>Сигмоидальная функция</vt:lpstr>
      <vt:lpstr>Простой расчет</vt:lpstr>
      <vt:lpstr>Понятие нейронной сети</vt:lpstr>
      <vt:lpstr>Типы нейронных сетей</vt:lpstr>
      <vt:lpstr>Виды искусственных нейронных сетей</vt:lpstr>
      <vt:lpstr>Тезисы</vt:lpstr>
      <vt:lpstr>Конкретные типы нейронных сетей</vt:lpstr>
      <vt:lpstr>Конкретные типы нейронных сетей</vt:lpstr>
      <vt:lpstr>Конкретные типы нейронных сетей</vt:lpstr>
      <vt:lpstr>Конкретные типы нейронных сетей</vt:lpstr>
      <vt:lpstr>Сеть Хопфилда</vt:lpstr>
      <vt:lpstr>Схема</vt:lpstr>
      <vt:lpstr>Что внутри?</vt:lpstr>
      <vt:lpstr>Что внутри?</vt:lpstr>
      <vt:lpstr>Обучение?</vt:lpstr>
      <vt:lpstr>Почему их применяют</vt:lpstr>
      <vt:lpstr>Почему их применяют</vt:lpstr>
      <vt:lpstr>Их применяют, несмотря на…</vt:lpstr>
      <vt:lpstr>Выводы?</vt:lpstr>
      <vt:lpstr>Сеть Хэмминга</vt:lpstr>
      <vt:lpstr>Сеть Хэмминга</vt:lpstr>
      <vt:lpstr>Сеть Хэмминга</vt:lpstr>
      <vt:lpstr>Как работает?</vt:lpstr>
      <vt:lpstr>Самые современные сети</vt:lpstr>
      <vt:lpstr>Самые современные сети</vt:lpstr>
      <vt:lpstr>Самые современные (модные) сети</vt:lpstr>
      <vt:lpstr>Примеры</vt:lpstr>
      <vt:lpstr>Давайте рассмотрим задачу</vt:lpstr>
      <vt:lpstr>График функции</vt:lpstr>
      <vt:lpstr>А как же обучение?</vt:lpstr>
      <vt:lpstr>Создаем перцептрон</vt:lpstr>
      <vt:lpstr>Что дальше?</vt:lpstr>
      <vt:lpstr>Что дальше?</vt:lpstr>
      <vt:lpstr>Что дальше?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Машиинное обучение</dc:title>
  <cp:revision>5</cp:revision>
  <dcterms:modified xsi:type="dcterms:W3CDTF">2024-06-25T16:06:55Z</dcterms:modified>
</cp:coreProperties>
</file>